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6" r:id="rId2"/>
    <p:sldId id="268" r:id="rId3"/>
    <p:sldId id="265" r:id="rId4"/>
    <p:sldId id="267" r:id="rId5"/>
    <p:sldId id="363" r:id="rId6"/>
    <p:sldId id="277" r:id="rId7"/>
    <p:sldId id="361" r:id="rId8"/>
    <p:sldId id="364" r:id="rId9"/>
    <p:sldId id="282" r:id="rId10"/>
    <p:sldId id="284" r:id="rId11"/>
    <p:sldId id="28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9F"/>
    <a:srgbClr val="E6E6E6"/>
    <a:srgbClr val="E7D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1A266-B1CF-4E23-8AFC-EEC4CAD9D09C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7E964-958B-4BB4-A996-609659E827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2741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49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32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94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70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581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102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3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882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96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861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798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07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3950" y="4578029"/>
            <a:ext cx="11648050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200" b="1" smtClean="0">
                <a:solidFill>
                  <a:srgbClr val="C0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முனைவர் த.செல்வராசு</a:t>
            </a:r>
          </a:p>
          <a:p>
            <a:pPr algn="ctr">
              <a:spcAft>
                <a:spcPts val="800"/>
              </a:spcAft>
            </a:pP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இணைப்பேராசிரியர், முதுகலைத்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தமிழாய்வுத்துறை</a:t>
            </a:r>
          </a:p>
          <a:p>
            <a:pPr algn="ctr">
              <a:spcAft>
                <a:spcPts val="800"/>
              </a:spcAft>
            </a:pP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ஜமால் முகமது கல்லூரி (த</a:t>
            </a: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), திருச்சிராப்பள்ளி </a:t>
            </a:r>
            <a:r>
              <a:rPr lang="en-US" sz="240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 620 020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822792" y="496389"/>
            <a:ext cx="11090365" cy="1878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முதுகலை இரண்டாமாண்டு மூன்றாம் பருவம்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குறியீடு: </a:t>
            </a:r>
            <a:r>
              <a:rPr lang="en-US" sz="3200" b="1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20PTA3DE3A</a:t>
            </a: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தாள்: 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Elective III - போட்டித் தேர்வுத் தமிழ்</a:t>
            </a:r>
            <a:endParaRPr lang="en-US" sz="32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3950" y="2687515"/>
            <a:ext cx="11648049" cy="1652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தமிழ்நாடு அரசுப் பணியாளர் தேர்வாணையப் போட்டித் தேர்வுகளுக்கான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பொது அறிவு &amp; பொது தமிழ்ப் பாடத்திட்டம்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(GROUP - II)</a:t>
            </a:r>
          </a:p>
        </p:txBody>
      </p:sp>
    </p:spTree>
    <p:extLst>
      <p:ext uri="{BB962C8B-B14F-4D97-AF65-F5344CB8AC3E}">
        <p14:creationId xmlns:p14="http://schemas.microsoft.com/office/powerpoint/2010/main" val="158973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719" y="552721"/>
            <a:ext cx="10463349" cy="552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05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38" y="287380"/>
            <a:ext cx="10455524" cy="13716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538" y="1658982"/>
            <a:ext cx="10455524" cy="38675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538" y="5526497"/>
            <a:ext cx="10455524" cy="121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20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8016" y="1664606"/>
            <a:ext cx="109858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வயது வரம்பு</a:t>
            </a:r>
            <a:endParaRPr lang="en-IN" sz="32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623928"/>
              </p:ext>
            </p:extLst>
          </p:nvPr>
        </p:nvGraphicFramePr>
        <p:xfrm>
          <a:off x="1008016" y="2385042"/>
          <a:ext cx="10985861" cy="359495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589520">
                  <a:extLst>
                    <a:ext uri="{9D8B030D-6E8A-4147-A177-3AD203B41FA5}">
                      <a16:colId xmlns:a16="http://schemas.microsoft.com/office/drawing/2014/main" xmlns="" val="3668356523"/>
                    </a:ext>
                  </a:extLst>
                </a:gridCol>
                <a:gridCol w="3396341">
                  <a:extLst>
                    <a:ext uri="{9D8B030D-6E8A-4147-A177-3AD203B41FA5}">
                      <a16:colId xmlns:a16="http://schemas.microsoft.com/office/drawing/2014/main" xmlns="" val="208433401"/>
                    </a:ext>
                  </a:extLst>
                </a:gridCol>
              </a:tblGrid>
              <a:tr h="480225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பிரிவினர்</a:t>
                      </a:r>
                      <a:endParaRPr lang="en-IN" sz="28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வயது</a:t>
                      </a:r>
                      <a:endParaRPr lang="en-IN" sz="28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7907380"/>
                  </a:ext>
                </a:extLst>
              </a:tr>
              <a:tr h="4498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பொதுப் பிரிவினர்</a:t>
                      </a:r>
                      <a:endParaRPr lang="en-IN" sz="1800" b="1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– 32</a:t>
                      </a:r>
                      <a:endParaRPr lang="en-IN" sz="24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77346411"/>
                  </a:ext>
                </a:extLst>
              </a:tr>
              <a:tr h="25738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18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18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வகுப்பினர்</a:t>
                      </a:r>
                      <a:endParaRPr lang="en-US" sz="18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மிகவும்</a:t>
                      </a:r>
                      <a:r>
                        <a:rPr lang="en-US" sz="18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18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18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18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வகுப்பினர்</a:t>
                      </a:r>
                      <a:endParaRPr lang="en-US" sz="18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பட்டியலினத்தவர்</a:t>
                      </a:r>
                      <a:endParaRPr lang="en-US" sz="18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பழங்குடியினர்</a:t>
                      </a:r>
                      <a:endParaRPr lang="en-US" sz="1800" b="1" baseline="0" smtClean="0">
                        <a:solidFill>
                          <a:srgbClr val="B8089F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பட்டியலினம்</a:t>
                      </a:r>
                      <a:r>
                        <a:rPr lang="en-US" sz="18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(</a:t>
                      </a:r>
                      <a:r>
                        <a:rPr lang="en-US" sz="18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அருந்ததியினர்</a:t>
                      </a:r>
                      <a:r>
                        <a:rPr lang="en-US" sz="18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பிற்படுத்தப்பட்ட</a:t>
                      </a:r>
                      <a:r>
                        <a:rPr lang="en-US" sz="18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18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வகுப்பினர்</a:t>
                      </a:r>
                      <a:r>
                        <a:rPr lang="en-US" sz="18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(</a:t>
                      </a:r>
                      <a:r>
                        <a:rPr lang="en-US" sz="1800" b="1" baseline="0" err="1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முஸ்லிம்</a:t>
                      </a:r>
                      <a:r>
                        <a:rPr lang="en-US" sz="1800" b="1" baseline="0" smtClean="0">
                          <a:solidFill>
                            <a:srgbClr val="B8089F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baseline="0" err="1" smtClean="0">
                          <a:solidFill>
                            <a:srgbClr val="FF000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வயது</a:t>
                      </a:r>
                      <a:r>
                        <a:rPr lang="en-US" sz="2400" b="1" kern="1200" baseline="0" smtClean="0">
                          <a:solidFill>
                            <a:srgbClr val="FF000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400" b="1" kern="1200" baseline="0" err="1" smtClean="0">
                          <a:solidFill>
                            <a:srgbClr val="FF000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வரம்பு</a:t>
                      </a:r>
                      <a:r>
                        <a:rPr lang="en-US" sz="2400" b="1" kern="1200" baseline="0" smtClean="0">
                          <a:solidFill>
                            <a:srgbClr val="FF000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400" b="1" kern="1200" baseline="0" err="1" smtClean="0">
                          <a:solidFill>
                            <a:srgbClr val="FF0000"/>
                          </a:solidFill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இல்லை</a:t>
                      </a:r>
                      <a:endParaRPr lang="en-IN" sz="2400" b="1" kern="1200" baseline="0" smtClean="0">
                        <a:solidFill>
                          <a:srgbClr val="FF000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7883911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01635" y="766359"/>
            <a:ext cx="11090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2800" b="1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ஏதேனும்</a:t>
            </a:r>
            <a:r>
              <a:rPr lang="en-US" sz="28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b="1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ஒரு</a:t>
            </a:r>
            <a:r>
              <a:rPr lang="en-US" sz="28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b="1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பட்டப்</a:t>
            </a:r>
            <a:r>
              <a:rPr lang="en-US" sz="28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b="1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படிப்பில்</a:t>
            </a:r>
            <a:r>
              <a:rPr lang="en-US" sz="28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b="1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தேர்ச்சி</a:t>
            </a:r>
            <a:r>
              <a:rPr lang="en-US" sz="28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பெற்றிருக்க</a:t>
            </a:r>
            <a:r>
              <a:rPr 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80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வேண்டும்</a:t>
            </a:r>
            <a:r>
              <a:rPr lang="en-US" sz="28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8016" y="0"/>
            <a:ext cx="110903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கல்வித் தகுதி</a:t>
            </a:r>
            <a:endParaRPr lang="en-IN" sz="32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0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7016" y="13066"/>
            <a:ext cx="11090365" cy="745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32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தொகுதி</a:t>
            </a: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II-IIA (GROUP II-IIA) </a:t>
            </a:r>
            <a:r>
              <a:rPr lang="en-US" sz="32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தேர்வு</a:t>
            </a:r>
            <a:endParaRPr lang="en-IN" sz="3200" b="1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6952" y="2576124"/>
            <a:ext cx="8830491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b="1" err="1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முக்கியப்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600" b="1" err="1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பதவிகள்</a:t>
            </a:r>
            <a:endParaRPr lang="en-US" sz="3600" b="1" smtClean="0">
              <a:solidFill>
                <a:srgbClr val="FF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நகராட்சி</a:t>
            </a:r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ஆணையாளர்</a:t>
            </a:r>
            <a:endParaRPr lang="en-US" sz="2800" b="1" smtClean="0">
              <a:solidFill>
                <a:srgbClr val="B8089F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துணை</a:t>
            </a:r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சார்</a:t>
            </a:r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பதிவாளர்</a:t>
            </a:r>
            <a:endParaRPr lang="en-US" sz="2800" b="1" smtClean="0">
              <a:solidFill>
                <a:srgbClr val="B8089F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உதவித்</a:t>
            </a:r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தொழிலாளர்</a:t>
            </a:r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நலத்துறை</a:t>
            </a:r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அலுவலர்</a:t>
            </a:r>
            <a:endParaRPr lang="en-US" sz="2800" b="1" smtClean="0">
              <a:solidFill>
                <a:srgbClr val="B8089F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வருவாய்</a:t>
            </a:r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உதவியாளர்</a:t>
            </a:r>
            <a:endParaRPr lang="en-US" sz="2800" b="1" smtClean="0">
              <a:solidFill>
                <a:srgbClr val="B8089F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கூட்டுறவு</a:t>
            </a:r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முதுநிலை</a:t>
            </a:r>
            <a:r>
              <a:rPr lang="en-US" sz="28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ஆய்வாளர்</a:t>
            </a:r>
            <a:endParaRPr lang="en-US" sz="2800" b="1" smtClean="0">
              <a:solidFill>
                <a:srgbClr val="B8089F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3444" y="758270"/>
            <a:ext cx="94575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3200" b="1" err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நேர்முகத்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தேர்வு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மற்றும்</a:t>
            </a:r>
            <a:r>
              <a:rPr lang="en-US" sz="32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நேர்முகத்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தேர்வு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err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அல்லாத</a:t>
            </a:r>
            <a:r>
              <a:rPr lang="en-US" sz="3200" b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b="1" err="1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பதவிகளுக்காகத்</a:t>
            </a:r>
            <a:r>
              <a:rPr lang="en-US" sz="32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தேர்வுகள்</a:t>
            </a:r>
            <a:r>
              <a:rPr lang="en-US" sz="32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20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நடத்தப்படுகின்றன</a:t>
            </a:r>
            <a:r>
              <a:rPr lang="en-US" sz="32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IN" sz="320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075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6961" y="117568"/>
            <a:ext cx="11090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err="1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வினாத்தாள்</a:t>
            </a:r>
            <a:r>
              <a:rPr lang="en-US" sz="36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3600" b="1" err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அமைப்பு</a:t>
            </a:r>
            <a:endParaRPr lang="en-IN" sz="36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3065" y="2194704"/>
            <a:ext cx="11462658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5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I. முதல்நிலைத் </a:t>
            </a:r>
            <a:r>
              <a:rPr lang="en-US" sz="3500" b="1" err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தேர்வு</a:t>
            </a:r>
            <a:endParaRPr lang="en-US" sz="3500" b="1" smtClean="0">
              <a:solidFill>
                <a:srgbClr val="B8089F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200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கொள்குறிவகை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100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b="1" err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பொதுத்தமிழ்</a:t>
            </a: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/ </a:t>
            </a:r>
            <a:r>
              <a:rPr lang="en-US" sz="240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</a:t>
            </a: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40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ஆங்கிலம்</a:t>
            </a: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75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வினாக்கள்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 அறிவு.</a:t>
            </a:r>
            <a:endParaRPr lang="en-IN" sz="240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71500" lvl="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25 </a:t>
            </a:r>
            <a:r>
              <a:rPr lang="en-US" sz="2400" b="1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திறனறிவும் மனக்கணக்கு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நுண்ணறிவும் </a:t>
            </a:r>
            <a:r>
              <a:rPr lang="en-US" sz="20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0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Aptitude &amp; Mental </a:t>
            </a:r>
            <a:r>
              <a:rPr lang="en-US" sz="20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Ability)</a:t>
            </a:r>
          </a:p>
          <a:p>
            <a:pPr marL="571500" lvl="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பொதுத்தமிழ்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100 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வினாக்கள் – 150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மதிப்பெண்கள்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 அறிவு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75+25=100 வினாக்கள் </a:t>
            </a:r>
            <a:r>
              <a:rPr lang="en-US" sz="2400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150 மதிப்பெண்கள்</a:t>
            </a:r>
          </a:p>
          <a:p>
            <a:pPr marL="571500" lvl="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தேர்வு நேரம்: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 மணி நேரம்</a:t>
            </a:r>
          </a:p>
        </p:txBody>
      </p:sp>
      <p:sp>
        <p:nvSpPr>
          <p:cNvPr id="6" name="Rectangle 5"/>
          <p:cNvSpPr/>
          <p:nvPr/>
        </p:nvSpPr>
        <p:spPr>
          <a:xfrm>
            <a:off x="2995749" y="671210"/>
            <a:ext cx="7116439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AutoNum type="romanUcPeriod"/>
            </a:pPr>
            <a:r>
              <a:rPr lang="en-US" sz="30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முதல்நிலைத் தேர்வு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(கொள்குறி வகை)</a:t>
            </a:r>
          </a:p>
          <a:p>
            <a:pPr marL="571500" indent="-571500">
              <a:lnSpc>
                <a:spcPct val="150000"/>
              </a:lnSpc>
              <a:buFontTx/>
              <a:buAutoNum type="romanUcPeriod"/>
            </a:pPr>
            <a:r>
              <a:rPr lang="en-US" sz="3200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3000" b="1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முதன்மைத் தேர்வு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(எழுத்துத் தேர்வு) </a:t>
            </a:r>
          </a:p>
        </p:txBody>
      </p:sp>
    </p:spTree>
    <p:extLst>
      <p:ext uri="{BB962C8B-B14F-4D97-AF65-F5344CB8AC3E}">
        <p14:creationId xmlns:p14="http://schemas.microsoft.com/office/powerpoint/2010/main" val="106804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23576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தாள் – 1 </a:t>
            </a:r>
          </a:p>
          <a:p>
            <a:pPr algn="ctr"/>
            <a:r>
              <a:rPr lang="en-US" sz="2400" b="1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 அறிவு &amp; பொதுத் தமிழ் </a:t>
            </a:r>
            <a:r>
              <a:rPr lang="en-US" sz="20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(கொள்குறி வகை – Objective Type வினாவிற்கான தலைப்புகள்)</a:t>
            </a:r>
          </a:p>
        </p:txBody>
      </p:sp>
      <p:sp>
        <p:nvSpPr>
          <p:cNvPr id="3" name="Rectangle 2"/>
          <p:cNvSpPr/>
          <p:nvPr/>
        </p:nvSpPr>
        <p:spPr>
          <a:xfrm>
            <a:off x="630903" y="1402860"/>
            <a:ext cx="109969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 அறிவு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0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 அறிவியல்</a:t>
            </a:r>
            <a:endParaRPr lang="en-US" sz="2000" b="1" smtClean="0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நடப்பு நிகழ்வுகள்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இந்தியாவி</a:t>
            </a:r>
            <a:r>
              <a:rPr lang="en-US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ன்</a:t>
            </a: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புவியியல்</a:t>
            </a:r>
            <a:endParaRPr lang="en-US" sz="2000" b="1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இந்தியாவின் வரலாறு </a:t>
            </a:r>
            <a:r>
              <a:rPr lang="en-US" sz="20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&amp;</a:t>
            </a:r>
            <a:r>
              <a:rPr lang="ta-IN" sz="20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கலாச்சாரம்</a:t>
            </a:r>
            <a:endParaRPr lang="en-US" sz="2000" b="1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இந்திய அரசியல்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இந்திய பொருளாதாரம்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இந்திய தேசிய இயக்கம்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தமிழகத்தில் வரலாறு, கலாச்சாரம், பாரம்பரியம் </a:t>
            </a:r>
            <a:r>
              <a:rPr lang="en-US" sz="2000" b="1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&amp; </a:t>
            </a:r>
            <a:r>
              <a:rPr lang="ta-IN" sz="20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சமூக-அரசியல் </a:t>
            </a: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இயக்கங்கள்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தமிழ்நாட்டில் வளர்ச்சி நிர்வாகம்</a:t>
            </a:r>
            <a:endParaRPr lang="en-US" sz="2000" b="1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a-IN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திறன் மற்றும் மன </a:t>
            </a:r>
            <a:r>
              <a:rPr lang="ta-IN" sz="20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திறன்</a:t>
            </a:r>
            <a:endParaRPr lang="ta-IN" sz="2000" b="1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7518" y="17720"/>
            <a:ext cx="11090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பாடத்திட்டம்</a:t>
            </a:r>
            <a:endParaRPr lang="en-IN" sz="28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0903" y="4832448"/>
            <a:ext cx="109969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பொதுத் தமிழ் </a:t>
            </a:r>
            <a:endParaRPr lang="en-US" sz="2000" b="1" smtClean="0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பகுதி – அ (இலக்கணம்) – பொருத்துதல் முதல் பழமொழிகள் வரை – 21 தலைப்புகள்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பகுதி </a:t>
            </a:r>
            <a:r>
              <a:rPr lang="en-US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</a:t>
            </a:r>
            <a:r>
              <a:rPr lang="en-US" sz="20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ஆ (இலக்கியம்) – திருக்குறள் முதல் சமய முன்னோடிகள் வரை - 10 தலைப்புகள்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smtClean="0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பகுதி – இ (தமிழ் அறிஞர்களும் தமிழ்த் தொண்டும்) - </a:t>
            </a:r>
            <a:r>
              <a:rPr lang="en-US" sz="2000" b="1">
                <a:solidFill>
                  <a:srgbClr val="B8089F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21 தலைப்புகள்</a:t>
            </a:r>
          </a:p>
          <a:p>
            <a:endParaRPr lang="en-US" sz="2000" b="1" smtClean="0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smtClean="0">
              <a:solidFill>
                <a:srgbClr val="B8089F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156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3714" y="0"/>
            <a:ext cx="118882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II</a:t>
            </a:r>
            <a:r>
              <a:rPr lang="en-US" sz="2400" b="1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 முதன்மைத்</a:t>
            </a:r>
            <a:r>
              <a:rPr lang="en-US" sz="2400" b="1" smtClean="0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400" b="1">
                <a:solidFill>
                  <a:srgbClr val="B8089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தேர்வு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எழுத்துத் </a:t>
            </a:r>
            <a:r>
              <a:rPr lang="en-US" b="1" err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தேர்வு</a:t>
            </a:r>
            <a:r>
              <a:rPr lang="en-US" b="1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(விரித்துரைக்கும் வகை – </a:t>
            </a:r>
            <a:r>
              <a:rPr lang="en-US" b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Descriptive Type</a:t>
            </a:r>
            <a:r>
              <a:rPr lang="en-US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endParaRPr 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இரண்டு தாள்கள் – மொத்தம் 400 மதிப்பெண்கள்</a:t>
            </a:r>
          </a:p>
          <a:p>
            <a:pPr lvl="0">
              <a:lnSpc>
                <a:spcPct val="150000"/>
              </a:lnSpc>
            </a:pPr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b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தாள் 1:  </a:t>
            </a:r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தமிழ்த் </a:t>
            </a:r>
            <a:r>
              <a:rPr 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தகுதித் தேர்வு – 100 </a:t>
            </a:r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மதிப்பெண்கள் – 3 மணி நேரம் – </a:t>
            </a:r>
            <a:r>
              <a:rPr lang="en-US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குறைந்தபட்சம்  40 மதிப்பெண்கள்     		</a:t>
            </a:r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எடுத்திடல் வேண்டும்.</a:t>
            </a:r>
          </a:p>
          <a:p>
            <a:pPr lvl="0" algn="just">
              <a:lnSpc>
                <a:spcPct val="150000"/>
              </a:lnSpc>
            </a:pPr>
            <a:r>
              <a:rPr lang="en-US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தாள்-1ல் குறைந்தபட்ச தேர்வு மதிப்பெண் 40 பெறாதத் தேர்வர்களின் தாள் 2 விடைத்தாள் 			மதிப்பீடு செய்யப்படமாட்டாது.</a:t>
            </a:r>
          </a:p>
          <a:p>
            <a:pPr lvl="0">
              <a:lnSpc>
                <a:spcPct val="150000"/>
              </a:lnSpc>
            </a:pPr>
            <a:r>
              <a:rPr lang="en-US" b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தாள் 2:</a:t>
            </a:r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பொது அறிவு (பட்டப் படிப்புத் தரம்) - 300 மதிப்பெண்கள்  - </a:t>
            </a:r>
            <a:r>
              <a:rPr lang="en-US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3</a:t>
            </a:r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மணிநேரம்</a:t>
            </a:r>
          </a:p>
          <a:p>
            <a:pPr lvl="0">
              <a:lnSpc>
                <a:spcPct val="150000"/>
              </a:lnSpc>
            </a:pPr>
            <a:r>
              <a:rPr lang="en-US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தாள்-2ல் பெறும் மதிப்பெண்கள் மட்டும் தரநிர்ணயத்திற்குக் கணக்கில் கொள்ளப்படும்.</a:t>
            </a:r>
            <a:endParaRPr lang="en-US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896" y="3616229"/>
            <a:ext cx="11551921" cy="582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4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நேர்முகத் தேர்வுப் பதவிகளுக்கு</a:t>
            </a:r>
            <a:endParaRPr lang="en-IN" sz="24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7462" y="4198761"/>
            <a:ext cx="115519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முதன்மை எழுத்துத் தேர்வு 300 மதிப்பெண்கள் +  நேர்முகத் தேர்வு 40 மதிப்பெண்கள்</a:t>
            </a:r>
          </a:p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மொத்த மதிப்பெண்கள் 300+40=340 மதிப்பெண்கள்</a:t>
            </a:r>
          </a:p>
        </p:txBody>
      </p:sp>
      <p:sp>
        <p:nvSpPr>
          <p:cNvPr id="8" name="Rectangle 7"/>
          <p:cNvSpPr/>
          <p:nvPr/>
        </p:nvSpPr>
        <p:spPr>
          <a:xfrm>
            <a:off x="927462" y="5004920"/>
            <a:ext cx="11551921" cy="582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24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நேர்முகத் தேர்வு அல்லாதப் பதவிகளுக்கு</a:t>
            </a:r>
            <a:endParaRPr lang="en-IN" sz="24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7462" y="5625576"/>
            <a:ext cx="11551921" cy="50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முதன்மை எழுத்துத் தேர்வின் 300 மதிப்பெண்கள் மட்டும்</a:t>
            </a:r>
          </a:p>
        </p:txBody>
      </p:sp>
    </p:spTree>
    <p:extLst>
      <p:ext uri="{BB962C8B-B14F-4D97-AF65-F5344CB8AC3E}">
        <p14:creationId xmlns:p14="http://schemas.microsoft.com/office/powerpoint/2010/main" val="361357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3252" y="93754"/>
            <a:ext cx="110903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தாள் - 1</a:t>
            </a:r>
          </a:p>
          <a:p>
            <a:pPr algn="ctr"/>
            <a:r>
              <a:rPr lang="en-US" sz="28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கட்டாயத் தமிழ் மொழித் தகுதித் தேர்விற்கான தேர்வுத்திட்டம்</a:t>
            </a:r>
          </a:p>
          <a:p>
            <a:pPr algn="ctr"/>
            <a:r>
              <a:rPr lang="en-US" sz="28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(விரித்துரைக்கும் வகை) – Group II</a:t>
            </a:r>
            <a:endParaRPr lang="en-IN" sz="280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6629" y="1478749"/>
            <a:ext cx="7680960" cy="528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0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3252" y="-36876"/>
            <a:ext cx="110903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தாள் - 1</a:t>
            </a:r>
          </a:p>
          <a:p>
            <a:pPr algn="ctr"/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கட்டாயத் தமிழ் மொழித் தகுதித் தேர்விற்கான பாடத்திட்டம்</a:t>
            </a:r>
          </a:p>
          <a:p>
            <a:pPr algn="ctr"/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(விரித்துரைக்கும் வகை) – Group II</a:t>
            </a:r>
            <a:endParaRPr lang="en-IN" sz="2400">
              <a:solidFill>
                <a:srgbClr val="C00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55" y="1256681"/>
            <a:ext cx="6244046" cy="27405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430" y="1230552"/>
            <a:ext cx="5473336" cy="27405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8654" y="4088673"/>
            <a:ext cx="5911150" cy="276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2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4946" y="-35262"/>
            <a:ext cx="1109036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4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தாள் – 2  </a:t>
            </a:r>
            <a:r>
              <a:rPr lang="en-US" sz="2400" b="1" smtClean="0">
                <a:solidFill>
                  <a:srgbClr val="C0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(Main Written Examination Descriptive Type)</a:t>
            </a:r>
          </a:p>
        </p:txBody>
      </p:sp>
      <p:sp>
        <p:nvSpPr>
          <p:cNvPr id="6" name="Rectangle 5"/>
          <p:cNvSpPr/>
          <p:nvPr/>
        </p:nvSpPr>
        <p:spPr>
          <a:xfrm>
            <a:off x="404946" y="519629"/>
            <a:ext cx="11090365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பாடத்திட்டம்</a:t>
            </a:r>
            <a:endParaRPr lang="en-IN" sz="350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104" y="1227515"/>
            <a:ext cx="9744890" cy="544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4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372</Words>
  <Application>Microsoft Office PowerPoint</Application>
  <PresentationFormat>Custom</PresentationFormat>
  <Paragraphs>80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ELCOT</cp:lastModifiedBy>
  <cp:revision>177</cp:revision>
  <dcterms:created xsi:type="dcterms:W3CDTF">2023-03-08T07:29:43Z</dcterms:created>
  <dcterms:modified xsi:type="dcterms:W3CDTF">2023-04-06T08:16:55Z</dcterms:modified>
</cp:coreProperties>
</file>